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309" r:id="rId4"/>
    <p:sldId id="311" r:id="rId5"/>
    <p:sldId id="312" r:id="rId6"/>
    <p:sldId id="313" r:id="rId7"/>
    <p:sldId id="314" r:id="rId8"/>
    <p:sldId id="315" r:id="rId9"/>
    <p:sldId id="264" r:id="rId10"/>
    <p:sldId id="265" r:id="rId11"/>
    <p:sldId id="266" r:id="rId12"/>
    <p:sldId id="316" r:id="rId13"/>
    <p:sldId id="317" r:id="rId14"/>
    <p:sldId id="318" r:id="rId15"/>
    <p:sldId id="319" r:id="rId16"/>
    <p:sldId id="320" r:id="rId17"/>
    <p:sldId id="272" r:id="rId18"/>
    <p:sldId id="321" r:id="rId19"/>
    <p:sldId id="275" r:id="rId20"/>
    <p:sldId id="276" r:id="rId21"/>
    <p:sldId id="273" r:id="rId22"/>
    <p:sldId id="274" r:id="rId23"/>
    <p:sldId id="277" r:id="rId24"/>
    <p:sldId id="278" r:id="rId25"/>
    <p:sldId id="279" r:id="rId26"/>
    <p:sldId id="308" r:id="rId27"/>
    <p:sldId id="281" r:id="rId28"/>
    <p:sldId id="301" r:id="rId29"/>
    <p:sldId id="307" r:id="rId30"/>
    <p:sldId id="306" r:id="rId31"/>
    <p:sldId id="285" r:id="rId32"/>
    <p:sldId id="286" r:id="rId33"/>
    <p:sldId id="287" r:id="rId34"/>
    <p:sldId id="288" r:id="rId35"/>
    <p:sldId id="289" r:id="rId36"/>
    <p:sldId id="290" r:id="rId37"/>
    <p:sldId id="291" r:id="rId38"/>
    <p:sldId id="292" r:id="rId39"/>
    <p:sldId id="305" r:id="rId40"/>
    <p:sldId id="303" r:id="rId41"/>
    <p:sldId id="304" r:id="rId42"/>
    <p:sldId id="30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660"/>
  </p:normalViewPr>
  <p:slideViewPr>
    <p:cSldViewPr>
      <p:cViewPr varScale="1">
        <p:scale>
          <a:sx n="87" d="100"/>
          <a:sy n="87" d="100"/>
        </p:scale>
        <p:origin x="-142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658677-52D3-4771-8A42-FCB15D721DB9}" type="datetimeFigureOut">
              <a:rPr lang="en-US" smtClean="0"/>
              <a:t>3/5/2015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2923151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58677-52D3-4771-8A42-FCB15D721DB9}" type="datetimeFigureOut">
              <a:rPr lang="en-US" smtClean="0"/>
              <a:t>3/5/2015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178731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58677-52D3-4771-8A42-FCB15D721DB9}" type="datetimeFigureOut">
              <a:rPr lang="en-US" smtClean="0"/>
              <a:t>3/5/2015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3757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58677-52D3-4771-8A42-FCB15D721DB9}" type="datetimeFigureOut">
              <a:rPr lang="en-US" smtClean="0"/>
              <a:t>3/5/2015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3792208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58677-52D3-4771-8A42-FCB15D721DB9}" type="datetimeFigureOut">
              <a:rPr lang="en-US" smtClean="0"/>
              <a:t>3/5/2015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217624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658677-52D3-4771-8A42-FCB15D721DB9}" type="datetimeFigureOut">
              <a:rPr lang="en-US" smtClean="0"/>
              <a:t>3/5/2015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77464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658677-52D3-4771-8A42-FCB15D721DB9}" type="datetimeFigureOut">
              <a:rPr lang="en-US" smtClean="0"/>
              <a:t>3/5/2015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196247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658677-52D3-4771-8A42-FCB15D721DB9}" type="datetimeFigureOut">
              <a:rPr lang="en-US" smtClean="0"/>
              <a:t>3/5/2015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3823856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58677-52D3-4771-8A42-FCB15D721DB9}" type="datetimeFigureOut">
              <a:rPr lang="en-US" smtClean="0"/>
              <a:t>3/5/2015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273524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58677-52D3-4771-8A42-FCB15D721DB9}" type="datetimeFigureOut">
              <a:rPr lang="en-US" smtClean="0"/>
              <a:t>3/5/2015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2987865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58677-52D3-4771-8A42-FCB15D721DB9}" type="datetimeFigureOut">
              <a:rPr lang="en-US" smtClean="0"/>
              <a:t>3/5/2015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C0162-ACFF-4829-8D6B-9B25BF8C9EE3}" type="slidenum">
              <a:rPr lang="en-US" smtClean="0"/>
              <a:t>‹#›</a:t>
            </a:fld>
            <a:endParaRPr lang="en-US"/>
          </a:p>
        </p:txBody>
      </p:sp>
    </p:spTree>
    <p:extLst>
      <p:ext uri="{BB962C8B-B14F-4D97-AF65-F5344CB8AC3E}">
        <p14:creationId xmlns:p14="http://schemas.microsoft.com/office/powerpoint/2010/main" val="196929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58677-52D3-4771-8A42-FCB15D721DB9}" type="datetimeFigureOut">
              <a:rPr lang="en-US" smtClean="0"/>
              <a:t>3/5/2015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C0162-ACFF-4829-8D6B-9B25BF8C9EE3}" type="slidenum">
              <a:rPr lang="en-US" smtClean="0"/>
              <a:t>‹#›</a:t>
            </a:fld>
            <a:endParaRPr lang="en-US"/>
          </a:p>
        </p:txBody>
      </p:sp>
    </p:spTree>
    <p:extLst>
      <p:ext uri="{BB962C8B-B14F-4D97-AF65-F5344CB8AC3E}">
        <p14:creationId xmlns:p14="http://schemas.microsoft.com/office/powerpoint/2010/main" val="1396325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p:spPr>
        <p:txBody>
          <a:bodyPr>
            <a:normAutofit fontScale="90000"/>
          </a:bodyPr>
          <a:lstStyle/>
          <a:p>
            <a:r>
              <a:rPr lang="en-US" dirty="0" smtClean="0"/>
              <a:t>NTM: ELECTRO DISCHARGE MACHINING</a:t>
            </a:r>
            <a:br>
              <a:rPr lang="en-US" dirty="0" smtClean="0"/>
            </a:br>
            <a:r>
              <a:rPr lang="en-US" dirty="0" smtClean="0"/>
              <a:t>ME 270</a:t>
            </a:r>
            <a:endParaRPr lang="en-US" dirty="0"/>
          </a:p>
        </p:txBody>
      </p:sp>
      <p:sp>
        <p:nvSpPr>
          <p:cNvPr id="3" name="Subtitle 2"/>
          <p:cNvSpPr>
            <a:spLocks noGrp="1"/>
          </p:cNvSpPr>
          <p:nvPr>
            <p:ph type="subTitle" idx="1"/>
          </p:nvPr>
        </p:nvSpPr>
        <p:spPr/>
        <p:txBody>
          <a:bodyPr/>
          <a:lstStyle/>
          <a:p>
            <a:r>
              <a:rPr lang="en-US" dirty="0" smtClean="0"/>
              <a:t>Dr. G. TAKYI</a:t>
            </a:r>
            <a:endParaRPr lang="en-US" dirty="0"/>
          </a:p>
        </p:txBody>
      </p:sp>
    </p:spTree>
    <p:extLst>
      <p:ext uri="{BB962C8B-B14F-4D97-AF65-F5344CB8AC3E}">
        <p14:creationId xmlns:p14="http://schemas.microsoft.com/office/powerpoint/2010/main" val="38195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ton, </a:t>
            </a:r>
            <a:r>
              <a:rPr lang="en-US" dirty="0" err="1" smtClean="0"/>
              <a:t>toff</a:t>
            </a:r>
            <a:r>
              <a:rPr lang="en-US" dirty="0" smtClean="0"/>
              <a:t>, </a:t>
            </a:r>
            <a:r>
              <a:rPr lang="en-US" dirty="0" err="1" smtClean="0"/>
              <a:t>Voc</a:t>
            </a:r>
            <a:r>
              <a:rPr lang="en-US" dirty="0" smtClean="0"/>
              <a:t>, </a:t>
            </a:r>
            <a:r>
              <a:rPr lang="en-US" dirty="0" err="1" smtClean="0"/>
              <a:t>Vw</a:t>
            </a:r>
            <a:endParaRPr 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941" t="20357" r="36958" b="26686"/>
          <a:stretch/>
        </p:blipFill>
        <p:spPr bwMode="auto">
          <a:xfrm>
            <a:off x="0" y="1447800"/>
            <a:ext cx="9144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93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123" t="20357" r="36042" b="2699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87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lstStyle/>
          <a:p>
            <a:r>
              <a:rPr lang="en-US" b="1" u="sng" dirty="0" smtClean="0"/>
              <a:t>Process Parameters in EDM</a:t>
            </a:r>
            <a:endParaRPr lang="en-US" b="1" u="sng" dirty="0"/>
          </a:p>
        </p:txBody>
      </p:sp>
      <p:sp>
        <p:nvSpPr>
          <p:cNvPr id="3" name="Content Placeholder 2"/>
          <p:cNvSpPr>
            <a:spLocks noGrp="1"/>
          </p:cNvSpPr>
          <p:nvPr>
            <p:ph sz="half" idx="1"/>
          </p:nvPr>
        </p:nvSpPr>
        <p:spPr>
          <a:xfrm>
            <a:off x="0" y="1600200"/>
            <a:ext cx="9144000" cy="5257800"/>
          </a:xfrm>
        </p:spPr>
        <p:txBody>
          <a:bodyPr>
            <a:normAutofit lnSpcReduction="10000"/>
          </a:bodyPr>
          <a:lstStyle/>
          <a:p>
            <a:r>
              <a:rPr lang="en-US" sz="3500" dirty="0" smtClean="0"/>
              <a:t>The open circuit voltage – </a:t>
            </a:r>
            <a:r>
              <a:rPr lang="en-US" sz="3500" dirty="0" err="1" smtClean="0"/>
              <a:t>V</a:t>
            </a:r>
            <a:r>
              <a:rPr lang="en-US" sz="3500" baseline="-25000" dirty="0" err="1" smtClean="0"/>
              <a:t>t</a:t>
            </a:r>
            <a:endParaRPr lang="en-US" sz="3500" baseline="-25000" dirty="0" smtClean="0"/>
          </a:p>
          <a:p>
            <a:r>
              <a:rPr lang="en-US" sz="4300" baseline="-25000" dirty="0" smtClean="0"/>
              <a:t>The working voltage – </a:t>
            </a:r>
            <a:r>
              <a:rPr lang="en-US" sz="4300" dirty="0" err="1" smtClean="0"/>
              <a:t>V</a:t>
            </a:r>
            <a:r>
              <a:rPr lang="en-US" sz="4300" baseline="-25000" dirty="0" err="1" smtClean="0"/>
              <a:t>h</a:t>
            </a:r>
            <a:endParaRPr lang="en-US" sz="4300" baseline="-25000" dirty="0" smtClean="0"/>
          </a:p>
          <a:p>
            <a:r>
              <a:rPr lang="en-US" sz="3500" baseline="-25000" dirty="0" smtClean="0"/>
              <a:t>The </a:t>
            </a:r>
            <a:r>
              <a:rPr lang="en-US" sz="3500" baseline="-25000" dirty="0"/>
              <a:t>maximum current </a:t>
            </a:r>
            <a:r>
              <a:rPr lang="en-US" sz="3500" baseline="-25000" dirty="0" smtClean="0"/>
              <a:t>– </a:t>
            </a:r>
            <a:r>
              <a:rPr lang="en-US" sz="3500" dirty="0" smtClean="0"/>
              <a:t>I</a:t>
            </a:r>
            <a:r>
              <a:rPr lang="en-US" sz="3500" baseline="-25000" dirty="0" smtClean="0"/>
              <a:t>o</a:t>
            </a:r>
          </a:p>
          <a:p>
            <a:r>
              <a:rPr lang="en-US" sz="3500" baseline="-25000" dirty="0" smtClean="0"/>
              <a:t>The pulse on time – </a:t>
            </a:r>
            <a:r>
              <a:rPr lang="en-US" sz="3500" dirty="0" smtClean="0"/>
              <a:t>t</a:t>
            </a:r>
            <a:r>
              <a:rPr lang="en-US" sz="3500" baseline="-25000" dirty="0" smtClean="0"/>
              <a:t>on</a:t>
            </a:r>
          </a:p>
          <a:p>
            <a:r>
              <a:rPr lang="en-US" sz="3500" baseline="-25000" dirty="0"/>
              <a:t>The pulse </a:t>
            </a:r>
            <a:r>
              <a:rPr lang="en-US" sz="3500" baseline="-25000" dirty="0" smtClean="0"/>
              <a:t>off </a:t>
            </a:r>
            <a:r>
              <a:rPr lang="en-US" sz="3500" baseline="-25000" dirty="0"/>
              <a:t>time – </a:t>
            </a:r>
            <a:r>
              <a:rPr lang="en-US" sz="3500" dirty="0" err="1" smtClean="0"/>
              <a:t>t</a:t>
            </a:r>
            <a:r>
              <a:rPr lang="en-US" sz="3500" baseline="-25000" dirty="0" err="1" smtClean="0"/>
              <a:t>off</a:t>
            </a:r>
            <a:endParaRPr lang="en-US" sz="3500" baseline="-25000" dirty="0" smtClean="0"/>
          </a:p>
          <a:p>
            <a:r>
              <a:rPr lang="en-US" sz="3500" baseline="-25000" dirty="0" smtClean="0"/>
              <a:t>The gap between the work piece and the tool – spark gap - ȸ</a:t>
            </a:r>
          </a:p>
          <a:p>
            <a:r>
              <a:rPr lang="en-US" sz="3500" baseline="-25000" dirty="0" smtClean="0"/>
              <a:t>The polarity – straight polarity – tool</a:t>
            </a:r>
            <a:r>
              <a:rPr lang="en-US" sz="3500" dirty="0" smtClean="0"/>
              <a:t> (-</a:t>
            </a:r>
            <a:r>
              <a:rPr lang="en-US" sz="3500" dirty="0" err="1" smtClean="0"/>
              <a:t>ve</a:t>
            </a:r>
            <a:r>
              <a:rPr lang="en-US" sz="3500" dirty="0" smtClean="0"/>
              <a:t>)</a:t>
            </a:r>
          </a:p>
          <a:p>
            <a:r>
              <a:rPr lang="en-US" sz="3500" dirty="0" smtClean="0"/>
              <a:t>The dielectric mediu</a:t>
            </a:r>
            <a:r>
              <a:rPr lang="en-US" sz="3500" dirty="0"/>
              <a:t>m</a:t>
            </a:r>
            <a:endParaRPr lang="en-US" sz="3500" dirty="0" smtClean="0"/>
          </a:p>
          <a:p>
            <a:r>
              <a:rPr lang="en-US" sz="3200" baseline="-25000" dirty="0" smtClean="0"/>
              <a:t>External </a:t>
            </a:r>
            <a:r>
              <a:rPr lang="en-US" sz="3200" baseline="-25000" dirty="0" smtClean="0"/>
              <a:t>flushing through the spark gap.</a:t>
            </a:r>
            <a:endParaRPr lang="en-US" sz="3200" baseline="-25000" dirty="0"/>
          </a:p>
          <a:p>
            <a:endParaRPr lang="en-US" baseline="-25000" dirty="0"/>
          </a:p>
          <a:p>
            <a:endParaRPr lang="en-US" baseline="-25000" dirty="0"/>
          </a:p>
          <a:p>
            <a:endParaRPr lang="en-US" baseline="-25000" dirty="0" smtClean="0"/>
          </a:p>
          <a:p>
            <a:endParaRPr lang="en-US" baseline="-25000" dirty="0"/>
          </a:p>
        </p:txBody>
      </p:sp>
    </p:spTree>
    <p:extLst>
      <p:ext uri="{BB962C8B-B14F-4D97-AF65-F5344CB8AC3E}">
        <p14:creationId xmlns:p14="http://schemas.microsoft.com/office/powerpoint/2010/main" val="574009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sz="half" idx="1"/>
          </p:nvPr>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l="41823" t="29760" r="39503" b="54243"/>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549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Characteristics of EDM</a:t>
            </a:r>
          </a:p>
        </p:txBody>
      </p:sp>
      <p:sp>
        <p:nvSpPr>
          <p:cNvPr id="3" name="Content Placeholder 2"/>
          <p:cNvSpPr>
            <a:spLocks noGrp="1"/>
          </p:cNvSpPr>
          <p:nvPr>
            <p:ph sz="half" idx="1"/>
          </p:nvPr>
        </p:nvSpPr>
        <p:spPr>
          <a:xfrm>
            <a:off x="0" y="1600200"/>
            <a:ext cx="9144000" cy="5257800"/>
          </a:xfrm>
        </p:spPr>
        <p:txBody>
          <a:bodyPr>
            <a:normAutofit/>
          </a:bodyPr>
          <a:lstStyle/>
          <a:p>
            <a:r>
              <a:rPr lang="en-US" sz="3200" dirty="0" smtClean="0"/>
              <a:t>The process can be used to machine any work material if it is electrically </a:t>
            </a:r>
            <a:r>
              <a:rPr lang="en-US" sz="3200" dirty="0" smtClean="0"/>
              <a:t>conductive</a:t>
            </a:r>
          </a:p>
          <a:p>
            <a:endParaRPr lang="en-US" sz="3200" dirty="0" smtClean="0"/>
          </a:p>
          <a:p>
            <a:r>
              <a:rPr lang="en-US" sz="3200" dirty="0" smtClean="0"/>
              <a:t>Material removal depends on mainly thermal properties of the work material rather than its strength, hardness </a:t>
            </a:r>
            <a:r>
              <a:rPr lang="en-US" sz="3200" dirty="0" err="1" smtClean="0"/>
              <a:t>etc</a:t>
            </a:r>
            <a:endParaRPr lang="en-US" sz="3200" dirty="0"/>
          </a:p>
        </p:txBody>
      </p:sp>
    </p:spTree>
    <p:extLst>
      <p:ext uri="{BB962C8B-B14F-4D97-AF65-F5344CB8AC3E}">
        <p14:creationId xmlns:p14="http://schemas.microsoft.com/office/powerpoint/2010/main" val="1102731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9144000" cy="6858000"/>
          </a:xfrm>
        </p:spPr>
        <p:txBody>
          <a:bodyPr>
            <a:normAutofit/>
          </a:bodyPr>
          <a:lstStyle/>
          <a:p>
            <a:pPr algn="ctr"/>
            <a:r>
              <a:rPr lang="en-US" sz="4000" b="1" u="sng" dirty="0"/>
              <a:t>Characteristics of EDM</a:t>
            </a:r>
            <a:endParaRPr lang="en-US" sz="4000" dirty="0" smtClean="0"/>
          </a:p>
          <a:p>
            <a:r>
              <a:rPr lang="en-US" sz="3200" dirty="0" smtClean="0"/>
              <a:t>In </a:t>
            </a:r>
            <a:r>
              <a:rPr lang="en-US" sz="3200" dirty="0" smtClean="0"/>
              <a:t>EDM there is a physical tool and geometry of the tool is the positive impression of the hole or geometric features to be </a:t>
            </a:r>
            <a:r>
              <a:rPr lang="en-US" sz="3200" dirty="0" smtClean="0"/>
              <a:t>machined</a:t>
            </a:r>
          </a:p>
          <a:p>
            <a:endParaRPr lang="en-US" sz="3200" dirty="0" smtClean="0"/>
          </a:p>
          <a:p>
            <a:r>
              <a:rPr lang="en-US" sz="3200" dirty="0" smtClean="0"/>
              <a:t>The tool has to be electrically conductive as well. The tool wear once again depends on the thermal properties of the tool material</a:t>
            </a:r>
            <a:endParaRPr lang="en-US" sz="3200" dirty="0"/>
          </a:p>
        </p:txBody>
      </p:sp>
    </p:spTree>
    <p:extLst>
      <p:ext uri="{BB962C8B-B14F-4D97-AF65-F5344CB8AC3E}">
        <p14:creationId xmlns:p14="http://schemas.microsoft.com/office/powerpoint/2010/main" val="1581141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9144000" cy="6858000"/>
          </a:xfrm>
        </p:spPr>
        <p:txBody>
          <a:bodyPr>
            <a:normAutofit fontScale="92500" lnSpcReduction="10000"/>
          </a:bodyPr>
          <a:lstStyle/>
          <a:p>
            <a:pPr algn="ctr"/>
            <a:r>
              <a:rPr lang="en-US" sz="4300" b="1" u="sng" dirty="0"/>
              <a:t>Characteristics of EDM</a:t>
            </a:r>
            <a:endParaRPr lang="en-US" sz="4300" dirty="0" smtClean="0"/>
          </a:p>
          <a:p>
            <a:r>
              <a:rPr lang="en-US" sz="4100" dirty="0" smtClean="0"/>
              <a:t>Through </a:t>
            </a:r>
            <a:r>
              <a:rPr lang="en-US" sz="4100" dirty="0" smtClean="0"/>
              <a:t>the local temperature rise is rather high, still due to very small pulse on time, there is not enough time for the heat to diffuse and thus almost no increase in bulk temperature takes place. Thus the heat affected zone is limited to 2-4 pm of the spark crater</a:t>
            </a:r>
          </a:p>
          <a:p>
            <a:r>
              <a:rPr lang="en-US" sz="4100" dirty="0" smtClean="0"/>
              <a:t>However rapid heating and cooling and local high temperature leads to surface hardening which may be desirable in some applications </a:t>
            </a:r>
            <a:endParaRPr lang="en-US" sz="4100" dirty="0"/>
          </a:p>
        </p:txBody>
      </p:sp>
    </p:spTree>
    <p:extLst>
      <p:ext uri="{BB962C8B-B14F-4D97-AF65-F5344CB8AC3E}">
        <p14:creationId xmlns:p14="http://schemas.microsoft.com/office/powerpoint/2010/main" val="1853217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903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TAPER CUT AND OVER CUT</a:t>
            </a:r>
            <a:endParaRPr lang="en-US" dirty="0"/>
          </a:p>
        </p:txBody>
      </p:sp>
      <p:sp>
        <p:nvSpPr>
          <p:cNvPr id="3" name="Content Placeholder 2"/>
          <p:cNvSpPr>
            <a:spLocks noGrp="1"/>
          </p:cNvSpPr>
          <p:nvPr>
            <p:ph sz="half" idx="1"/>
          </p:nvPr>
        </p:nvSpPr>
        <p:spPr/>
        <p:txBody>
          <a:bodyPr>
            <a:normAutofit/>
          </a:bodyPr>
          <a:lstStyle/>
          <a:p>
            <a:r>
              <a:rPr lang="en-US" sz="2000" dirty="0" smtClean="0"/>
              <a:t>Though there is </a:t>
            </a:r>
            <a:r>
              <a:rPr lang="en-US" sz="2000" smtClean="0"/>
              <a:t>a possibility </a:t>
            </a:r>
            <a:endParaRPr lang="en-US" sz="2000"/>
          </a:p>
        </p:txBody>
      </p:sp>
      <p:pic>
        <p:nvPicPr>
          <p:cNvPr id="5"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8960" t="20050" r="32552" b="29441"/>
          <a:stretch/>
        </p:blipFill>
        <p:spPr bwMode="auto">
          <a:xfrm>
            <a:off x="4648200" y="2601102"/>
            <a:ext cx="4038600" cy="252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68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511" t="20969" r="38061" b="30665"/>
          <a:stretch/>
        </p:blipFill>
        <p:spPr bwMode="auto">
          <a:xfrm>
            <a:off x="1219200" y="1752600"/>
            <a:ext cx="6871855" cy="4700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578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b="1" u="sng" dirty="0" smtClean="0"/>
              <a:t>INSTRUCTIONAL OBJECTIVE</a:t>
            </a:r>
            <a:endParaRPr lang="en-US" b="1" u="sng" dirty="0"/>
          </a:p>
        </p:txBody>
      </p:sp>
      <p:sp>
        <p:nvSpPr>
          <p:cNvPr id="3" name="Content Placeholder 2"/>
          <p:cNvSpPr>
            <a:spLocks noGrp="1"/>
          </p:cNvSpPr>
          <p:nvPr>
            <p:ph sz="half" idx="1"/>
          </p:nvPr>
        </p:nvSpPr>
        <p:spPr>
          <a:xfrm>
            <a:off x="0" y="914400"/>
            <a:ext cx="9144000" cy="5943600"/>
          </a:xfrm>
        </p:spPr>
        <p:txBody>
          <a:bodyPr>
            <a:noAutofit/>
          </a:bodyPr>
          <a:lstStyle/>
          <a:p>
            <a:r>
              <a:rPr lang="en-US" dirty="0" smtClean="0"/>
              <a:t>Identify electro-discharge machining (EDM) as a particular type of non-tradition processes</a:t>
            </a:r>
          </a:p>
          <a:p>
            <a:r>
              <a:rPr lang="en-US" dirty="0" smtClean="0"/>
              <a:t>Describe the basic working principle of EDM process</a:t>
            </a:r>
          </a:p>
          <a:p>
            <a:r>
              <a:rPr lang="en-US" dirty="0" smtClean="0"/>
              <a:t>Draw schematically the basics of EDM</a:t>
            </a:r>
          </a:p>
          <a:p>
            <a:r>
              <a:rPr lang="en-US" dirty="0" smtClean="0"/>
              <a:t>Describe spark initiation in EDM</a:t>
            </a:r>
          </a:p>
          <a:p>
            <a:r>
              <a:rPr lang="en-US" dirty="0" smtClean="0"/>
              <a:t>Describe material removal mechanism in EDM</a:t>
            </a:r>
          </a:p>
          <a:p>
            <a:r>
              <a:rPr lang="en-US" dirty="0" smtClean="0"/>
              <a:t>Draw the basic electrical waveform used in EDM</a:t>
            </a:r>
          </a:p>
          <a:p>
            <a:r>
              <a:rPr lang="en-US" dirty="0" smtClean="0"/>
              <a:t>Identify the process parameters in EDM</a:t>
            </a:r>
          </a:p>
          <a:p>
            <a:r>
              <a:rPr lang="en-US" dirty="0" smtClean="0"/>
              <a:t>Describe the characteristics of EDM</a:t>
            </a:r>
          </a:p>
          <a:p>
            <a:r>
              <a:rPr lang="en-US" dirty="0" smtClean="0"/>
              <a:t>Identify the purpose dielectric fluid in EDM</a:t>
            </a:r>
          </a:p>
          <a:p>
            <a:r>
              <a:rPr lang="en-US" dirty="0" smtClean="0"/>
              <a:t>List two common dielectric fluid</a:t>
            </a:r>
            <a:endParaRPr lang="en-US" dirty="0"/>
          </a:p>
        </p:txBody>
      </p:sp>
    </p:spTree>
    <p:extLst>
      <p:ext uri="{BB962C8B-B14F-4D97-AF65-F5344CB8AC3E}">
        <p14:creationId xmlns:p14="http://schemas.microsoft.com/office/powerpoint/2010/main" val="305815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433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593" t="19438" r="39715" b="35257"/>
          <a:stretch/>
        </p:blipFill>
        <p:spPr bwMode="auto">
          <a:xfrm>
            <a:off x="1447800" y="1905000"/>
            <a:ext cx="6636327" cy="432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725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12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409" t="20356" r="36041" b="28523"/>
          <a:stretch/>
        </p:blipFill>
        <p:spPr bwMode="auto">
          <a:xfrm>
            <a:off x="914400" y="1752600"/>
            <a:ext cx="7239000" cy="487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516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960" t="21581" r="38980" b="38624"/>
          <a:stretch/>
        </p:blipFill>
        <p:spPr bwMode="auto">
          <a:xfrm>
            <a:off x="1371600" y="2057400"/>
            <a:ext cx="6684818" cy="379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984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327" t="20050" r="38061" b="39543"/>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94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960" t="20050" r="38613" b="32196"/>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55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t="20969" r="38613" b="28829"/>
          <a:stretch/>
        </p:blipFill>
        <p:spPr bwMode="auto">
          <a:xfrm>
            <a:off x="0" y="0"/>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097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PRODUCT QUALITY ISSUES IN EDM</a:t>
            </a:r>
            <a:endParaRPr lang="en-US" b="1" u="sng" dirty="0"/>
          </a:p>
        </p:txBody>
      </p:sp>
      <p:sp>
        <p:nvSpPr>
          <p:cNvPr id="3" name="Content Placeholder 2"/>
          <p:cNvSpPr>
            <a:spLocks noGrp="1"/>
          </p:cNvSpPr>
          <p:nvPr>
            <p:ph sz="half" idx="1"/>
          </p:nvPr>
        </p:nvSpPr>
        <p:spPr/>
        <p:txBody>
          <a:bodyPr>
            <a:normAutofit/>
          </a:bodyPr>
          <a:lstStyle/>
          <a:p>
            <a:r>
              <a:rPr lang="en-US" sz="3200" dirty="0" smtClean="0"/>
              <a:t>Surface finish</a:t>
            </a:r>
          </a:p>
          <a:p>
            <a:endParaRPr lang="en-US" sz="3200" dirty="0" smtClean="0"/>
          </a:p>
          <a:p>
            <a:r>
              <a:rPr lang="en-US" sz="3200" dirty="0" smtClean="0"/>
              <a:t>Over Cut</a:t>
            </a:r>
          </a:p>
          <a:p>
            <a:endParaRPr lang="en-US" sz="3200" dirty="0" smtClean="0"/>
          </a:p>
          <a:p>
            <a:r>
              <a:rPr lang="en-US" sz="3200" dirty="0" smtClean="0"/>
              <a:t>Taper Cut</a:t>
            </a:r>
          </a:p>
          <a:p>
            <a:endParaRPr lang="en-US" sz="3200" dirty="0"/>
          </a:p>
        </p:txBody>
      </p:sp>
      <p:pic>
        <p:nvPicPr>
          <p:cNvPr id="9"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2232" t="25931" r="39674" b="58115"/>
          <a:stretch/>
        </p:blipFill>
        <p:spPr bwMode="auto">
          <a:xfrm>
            <a:off x="4038600" y="1371600"/>
            <a:ext cx="434151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379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858" t="20663" r="37878" b="28217"/>
          <a:stretch/>
        </p:blipFill>
        <p:spPr bwMode="auto">
          <a:xfrm>
            <a:off x="27710" y="15240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42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573" t="20050" r="36408" b="28523"/>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0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u="sng" dirty="0" smtClean="0"/>
              <a:t>EDM EQUIPMENT</a:t>
            </a:r>
            <a:endParaRPr lang="en-US" b="1" u="sng" dirty="0"/>
          </a:p>
        </p:txBody>
      </p:sp>
      <p:sp>
        <p:nvSpPr>
          <p:cNvPr id="3" name="Content Placeholder 2"/>
          <p:cNvSpPr>
            <a:spLocks noGrp="1"/>
          </p:cNvSpPr>
          <p:nvPr>
            <p:ph sz="half" idx="1"/>
          </p:nvPr>
        </p:nvSpPr>
        <p:spPr>
          <a:xfrm>
            <a:off x="0" y="1219200"/>
            <a:ext cx="6553200" cy="5638800"/>
          </a:xfrm>
        </p:spPr>
        <p:txBody>
          <a:bodyPr>
            <a:normAutofit/>
          </a:bodyPr>
          <a:lstStyle/>
          <a:p>
            <a:r>
              <a:rPr lang="en-US" sz="3200" dirty="0" smtClean="0"/>
              <a:t>Dielectric reservoir, pump and circulation system</a:t>
            </a:r>
          </a:p>
          <a:p>
            <a:r>
              <a:rPr lang="en-US" sz="3200" dirty="0" smtClean="0"/>
              <a:t>Power generator and control unit</a:t>
            </a:r>
          </a:p>
          <a:p>
            <a:r>
              <a:rPr lang="en-US" sz="3200" dirty="0" smtClean="0"/>
              <a:t>Working tank with work holding device</a:t>
            </a:r>
          </a:p>
          <a:p>
            <a:r>
              <a:rPr lang="en-US" sz="3200" dirty="0" smtClean="0"/>
              <a:t>X-Y tube accommodating the working table</a:t>
            </a:r>
          </a:p>
          <a:p>
            <a:r>
              <a:rPr lang="en-US" sz="3200" dirty="0" smtClean="0"/>
              <a:t>Tool holder</a:t>
            </a:r>
          </a:p>
          <a:p>
            <a:r>
              <a:rPr lang="en-US" sz="3200" dirty="0" smtClean="0"/>
              <a:t>Servo system to feed the tool</a:t>
            </a:r>
            <a:endParaRPr lang="en-US" sz="3200" dirty="0"/>
          </a:p>
        </p:txBody>
      </p:sp>
      <p:pic>
        <p:nvPicPr>
          <p:cNvPr id="5"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40713" t="25035" r="39292" b="29826"/>
          <a:stretch/>
        </p:blipFill>
        <p:spPr bwMode="auto">
          <a:xfrm>
            <a:off x="6096000" y="1371600"/>
            <a:ext cx="2819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INSTRUCTIONAL OBJECTIVES</a:t>
            </a:r>
            <a:endParaRPr lang="en-US" dirty="0"/>
          </a:p>
        </p:txBody>
      </p:sp>
      <p:sp>
        <p:nvSpPr>
          <p:cNvPr id="3" name="Content Placeholder 2"/>
          <p:cNvSpPr>
            <a:spLocks noGrp="1"/>
          </p:cNvSpPr>
          <p:nvPr>
            <p:ph sz="half" idx="1"/>
          </p:nvPr>
        </p:nvSpPr>
        <p:spPr>
          <a:xfrm>
            <a:off x="457200" y="1600200"/>
            <a:ext cx="8229600" cy="4525963"/>
          </a:xfrm>
        </p:spPr>
        <p:txBody>
          <a:bodyPr>
            <a:normAutofit fontScale="92500" lnSpcReduction="10000"/>
          </a:bodyPr>
          <a:lstStyle/>
          <a:p>
            <a:r>
              <a:rPr lang="en-US" dirty="0">
                <a:latin typeface="Times New Roman" pitchFamily="18" charset="0"/>
                <a:cs typeface="Times New Roman" pitchFamily="18" charset="0"/>
              </a:rPr>
              <a:t>Analyze the required properties  of EDM tool</a:t>
            </a:r>
          </a:p>
          <a:p>
            <a:r>
              <a:rPr lang="en-US" dirty="0">
                <a:latin typeface="Times New Roman" pitchFamily="18" charset="0"/>
                <a:cs typeface="Times New Roman" pitchFamily="18" charset="0"/>
              </a:rPr>
              <a:t>List four common tool material for EDM</a:t>
            </a:r>
          </a:p>
          <a:p>
            <a:r>
              <a:rPr lang="en-US" dirty="0">
                <a:latin typeface="Times New Roman" pitchFamily="18" charset="0"/>
                <a:cs typeface="Times New Roman" pitchFamily="18" charset="0"/>
              </a:rPr>
              <a:t>Develop models for MRR in EDM</a:t>
            </a:r>
          </a:p>
          <a:p>
            <a:r>
              <a:rPr lang="en-US" dirty="0">
                <a:latin typeface="Times New Roman" pitchFamily="18" charset="0"/>
                <a:cs typeface="Times New Roman" pitchFamily="18" charset="0"/>
              </a:rPr>
              <a:t>Identify machining characteristics in EDM</a:t>
            </a:r>
          </a:p>
          <a:p>
            <a:r>
              <a:rPr lang="en-US" dirty="0">
                <a:latin typeface="Times New Roman" pitchFamily="18" charset="0"/>
                <a:cs typeface="Times New Roman" pitchFamily="18" charset="0"/>
              </a:rPr>
              <a:t>Analyze effect of process variable son roughness </a:t>
            </a:r>
          </a:p>
          <a:p>
            <a:r>
              <a:rPr lang="en-US" dirty="0">
                <a:latin typeface="Times New Roman" pitchFamily="18" charset="0"/>
                <a:cs typeface="Times New Roman" pitchFamily="18" charset="0"/>
              </a:rPr>
              <a:t>Analyze taper cut and over cut in EDM</a:t>
            </a:r>
          </a:p>
          <a:p>
            <a:r>
              <a:rPr lang="en-US" dirty="0">
                <a:latin typeface="Times New Roman" pitchFamily="18" charset="0"/>
                <a:cs typeface="Times New Roman" pitchFamily="18" charset="0"/>
              </a:rPr>
              <a:t>Identify different modules of EDM systems</a:t>
            </a:r>
          </a:p>
          <a:p>
            <a:r>
              <a:rPr lang="en-US" dirty="0" smtClean="0"/>
              <a:t>Draw schematic representation of different electrical generators used in EDM</a:t>
            </a:r>
          </a:p>
          <a:p>
            <a:r>
              <a:rPr lang="en-US" dirty="0" smtClean="0"/>
              <a:t>Analyze working principle of RC type EDM </a:t>
            </a:r>
            <a:r>
              <a:rPr lang="en-US" dirty="0" smtClean="0"/>
              <a:t>generator </a:t>
            </a:r>
            <a:endParaRPr lang="en-US" dirty="0"/>
          </a:p>
        </p:txBody>
      </p:sp>
    </p:spTree>
    <p:extLst>
      <p:ext uri="{BB962C8B-B14F-4D97-AF65-F5344CB8AC3E}">
        <p14:creationId xmlns:p14="http://schemas.microsoft.com/office/powerpoint/2010/main" val="3605384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TYPES OF EDM GENERATORS</a:t>
            </a:r>
            <a:endParaRPr lang="en-US" b="1" u="sng" dirty="0"/>
          </a:p>
        </p:txBody>
      </p:sp>
      <p:sp>
        <p:nvSpPr>
          <p:cNvPr id="3" name="Content Placeholder 2"/>
          <p:cNvSpPr>
            <a:spLocks noGrp="1"/>
          </p:cNvSpPr>
          <p:nvPr>
            <p:ph sz="half" idx="1"/>
          </p:nvPr>
        </p:nvSpPr>
        <p:spPr>
          <a:xfrm>
            <a:off x="0" y="1600200"/>
            <a:ext cx="9144000" cy="5257800"/>
          </a:xfrm>
        </p:spPr>
        <p:txBody>
          <a:bodyPr>
            <a:normAutofit lnSpcReduction="10000"/>
          </a:bodyPr>
          <a:lstStyle/>
          <a:p>
            <a:r>
              <a:rPr lang="en-US" sz="3200" dirty="0" smtClean="0"/>
              <a:t>Resistance – Capacitance type (RC)</a:t>
            </a:r>
          </a:p>
          <a:p>
            <a:endParaRPr lang="en-US" sz="3200" dirty="0" smtClean="0"/>
          </a:p>
          <a:p>
            <a:pPr marL="0" indent="0">
              <a:buNone/>
            </a:pPr>
            <a:r>
              <a:rPr lang="en-US" sz="3200" dirty="0" smtClean="0"/>
              <a:t>Rotary generator</a:t>
            </a:r>
          </a:p>
          <a:p>
            <a:endParaRPr lang="en-US" sz="3200" dirty="0" smtClean="0"/>
          </a:p>
          <a:p>
            <a:r>
              <a:rPr lang="en-US" sz="3200" dirty="0" smtClean="0"/>
              <a:t>Rotary impulse type generator</a:t>
            </a:r>
          </a:p>
          <a:p>
            <a:endParaRPr lang="en-US" sz="3200" dirty="0" smtClean="0"/>
          </a:p>
          <a:p>
            <a:r>
              <a:rPr lang="en-US" sz="3200" dirty="0" smtClean="0"/>
              <a:t>Electronic pulse generator</a:t>
            </a:r>
          </a:p>
          <a:p>
            <a:endParaRPr lang="en-US" sz="3200" dirty="0" smtClean="0"/>
          </a:p>
          <a:p>
            <a:r>
              <a:rPr lang="en-US" sz="3200" dirty="0" smtClean="0"/>
              <a:t>Hybrid EDM generator</a:t>
            </a:r>
            <a:endParaRPr lang="en-US" sz="3200" dirty="0"/>
          </a:p>
        </p:txBody>
      </p:sp>
    </p:spTree>
    <p:extLst>
      <p:ext uri="{BB962C8B-B14F-4D97-AF65-F5344CB8AC3E}">
        <p14:creationId xmlns:p14="http://schemas.microsoft.com/office/powerpoint/2010/main" val="268753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511" t="20050" r="38980" b="2821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2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776" t="20663" r="38062" b="27911"/>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152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042" t="20050" r="38796" b="26380"/>
          <a:stretch/>
        </p:blipFill>
        <p:spPr bwMode="auto">
          <a:xfrm>
            <a:off x="0" y="0"/>
            <a:ext cx="9144000" cy="691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900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858" t="20663" r="38429" b="45359"/>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578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939" t="19744" r="38245" b="28828"/>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708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633" t="20969" r="38062" b="30665"/>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797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226" t="22193" r="39164" b="30665"/>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49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409" t="21275" r="39898" b="30053"/>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549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SUMMARY</a:t>
            </a:r>
            <a:endParaRPr lang="en-US" dirty="0"/>
          </a:p>
        </p:txBody>
      </p:sp>
      <p:sp>
        <p:nvSpPr>
          <p:cNvPr id="3" name="Content Placeholder 2"/>
          <p:cNvSpPr>
            <a:spLocks noGrp="1"/>
          </p:cNvSpPr>
          <p:nvPr>
            <p:ph sz="half" idx="1"/>
          </p:nvPr>
        </p:nvSpPr>
        <p:spPr>
          <a:xfrm>
            <a:off x="0" y="914400"/>
            <a:ext cx="9144000" cy="5943600"/>
          </a:xfrm>
        </p:spPr>
        <p:txBody>
          <a:bodyPr>
            <a:normAutofit/>
          </a:bodyPr>
          <a:lstStyle/>
          <a:p>
            <a:r>
              <a:rPr lang="en-US" sz="3200" dirty="0" smtClean="0"/>
              <a:t>Basic mechanism of material removal in EDM</a:t>
            </a:r>
          </a:p>
          <a:p>
            <a:r>
              <a:rPr lang="en-US" sz="3200" dirty="0" smtClean="0"/>
              <a:t>Process parameters of EDM and defects on MRR</a:t>
            </a:r>
          </a:p>
          <a:p>
            <a:r>
              <a:rPr lang="en-US" sz="3200" dirty="0" smtClean="0"/>
              <a:t>Different Quality Parameters and their control</a:t>
            </a:r>
          </a:p>
          <a:p>
            <a:r>
              <a:rPr lang="en-US" sz="3200" dirty="0" smtClean="0"/>
              <a:t>Mathematical model relating MRR and surface roughness with EDM parameters</a:t>
            </a:r>
          </a:p>
          <a:p>
            <a:r>
              <a:rPr lang="en-US" sz="3200" dirty="0" smtClean="0"/>
              <a:t>Major components of EDM equipment</a:t>
            </a:r>
          </a:p>
          <a:p>
            <a:r>
              <a:rPr lang="en-US" sz="3200" dirty="0" smtClean="0"/>
              <a:t>Analysis of RC type generator</a:t>
            </a:r>
          </a:p>
          <a:p>
            <a:endParaRPr lang="en-US" sz="1400" dirty="0"/>
          </a:p>
        </p:txBody>
      </p:sp>
    </p:spTree>
    <p:extLst>
      <p:ext uri="{BB962C8B-B14F-4D97-AF65-F5344CB8AC3E}">
        <p14:creationId xmlns:p14="http://schemas.microsoft.com/office/powerpoint/2010/main" val="4100016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Classification of NTM Processes</a:t>
            </a:r>
            <a:endParaRPr lang="en-US" b="1" u="sng" dirty="0"/>
          </a:p>
        </p:txBody>
      </p:sp>
      <p:sp>
        <p:nvSpPr>
          <p:cNvPr id="3" name="Content Placeholder 2"/>
          <p:cNvSpPr>
            <a:spLocks noGrp="1"/>
          </p:cNvSpPr>
          <p:nvPr>
            <p:ph sz="half" idx="1"/>
          </p:nvPr>
        </p:nvSpPr>
        <p:spPr>
          <a:xfrm>
            <a:off x="457200" y="1600200"/>
            <a:ext cx="8077200" cy="4525963"/>
          </a:xfrm>
        </p:spPr>
        <p:txBody>
          <a:bodyPr>
            <a:noAutofit/>
          </a:bodyPr>
          <a:lstStyle/>
          <a:p>
            <a:r>
              <a:rPr lang="en-US" sz="3600" dirty="0" smtClean="0"/>
              <a:t>Mechanical Processes</a:t>
            </a:r>
          </a:p>
          <a:p>
            <a:pPr lvl="1"/>
            <a:r>
              <a:rPr lang="en-US" sz="3200" dirty="0" smtClean="0"/>
              <a:t>abrasive Jet Mechanism (AJM)</a:t>
            </a:r>
          </a:p>
          <a:p>
            <a:pPr lvl="1"/>
            <a:r>
              <a:rPr lang="en-US" sz="3200" dirty="0" smtClean="0"/>
              <a:t>Ultrasonic Machining (USM)</a:t>
            </a:r>
          </a:p>
          <a:p>
            <a:pPr lvl="1"/>
            <a:r>
              <a:rPr lang="en-US" sz="3200" dirty="0" smtClean="0"/>
              <a:t>Water Jet Machining (WJM)</a:t>
            </a:r>
          </a:p>
          <a:p>
            <a:r>
              <a:rPr lang="en-US" sz="3600" dirty="0" smtClean="0"/>
              <a:t>Electrochemical Processes</a:t>
            </a:r>
          </a:p>
          <a:p>
            <a:pPr lvl="1"/>
            <a:r>
              <a:rPr lang="en-US" sz="3200" dirty="0" smtClean="0"/>
              <a:t>Electrochemical Machining (ECM)</a:t>
            </a:r>
          </a:p>
          <a:p>
            <a:pPr lvl="1"/>
            <a:r>
              <a:rPr lang="en-US" sz="3200" dirty="0" smtClean="0"/>
              <a:t>Electro Chemical Grinding (ECG)</a:t>
            </a:r>
          </a:p>
          <a:p>
            <a:pPr lvl="1"/>
            <a:r>
              <a:rPr lang="en-US" sz="3200" dirty="0" smtClean="0"/>
              <a:t>Electro </a:t>
            </a:r>
            <a:r>
              <a:rPr lang="en-US" sz="3200" dirty="0" smtClean="0"/>
              <a:t>Jet </a:t>
            </a:r>
            <a:r>
              <a:rPr lang="en-US" sz="3200" dirty="0" err="1" smtClean="0"/>
              <a:t>Driling</a:t>
            </a:r>
            <a:r>
              <a:rPr lang="en-US" sz="3200" dirty="0" smtClean="0"/>
              <a:t> </a:t>
            </a:r>
            <a:r>
              <a:rPr lang="en-US" sz="3200" dirty="0" smtClean="0"/>
              <a:t>(</a:t>
            </a:r>
            <a:r>
              <a:rPr lang="en-US" sz="3200" dirty="0" smtClean="0"/>
              <a:t>EJD)</a:t>
            </a:r>
            <a:endParaRPr lang="en-US" sz="3200" dirty="0" smtClean="0"/>
          </a:p>
        </p:txBody>
      </p:sp>
    </p:spTree>
    <p:extLst>
      <p:ext uri="{BB962C8B-B14F-4D97-AF65-F5344CB8AC3E}">
        <p14:creationId xmlns:p14="http://schemas.microsoft.com/office/powerpoint/2010/main" val="15115427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QUIZ</a:t>
            </a:r>
            <a:endParaRPr lang="en-US" dirty="0"/>
          </a:p>
        </p:txBody>
      </p:sp>
      <p:sp>
        <p:nvSpPr>
          <p:cNvPr id="3" name="Content Placeholder 2"/>
          <p:cNvSpPr>
            <a:spLocks noGrp="1"/>
          </p:cNvSpPr>
          <p:nvPr>
            <p:ph sz="half" idx="1"/>
          </p:nvPr>
        </p:nvSpPr>
        <p:spPr>
          <a:xfrm>
            <a:off x="0" y="1066800"/>
            <a:ext cx="9144000" cy="5791200"/>
          </a:xfrm>
        </p:spPr>
        <p:txBody>
          <a:bodyPr>
            <a:normAutofit fontScale="92500" lnSpcReduction="10000"/>
          </a:bodyPr>
          <a:lstStyle/>
          <a:p>
            <a:pPr marL="514350" indent="-514350">
              <a:buAutoNum type="arabicPeriod"/>
            </a:pPr>
            <a:r>
              <a:rPr lang="en-US" sz="3600" dirty="0" smtClean="0"/>
              <a:t>Which of the following material cannot be maintained by EDM</a:t>
            </a:r>
          </a:p>
          <a:p>
            <a:pPr lvl="1"/>
            <a:r>
              <a:rPr lang="en-US" sz="3000" dirty="0" smtClean="0"/>
              <a:t>Steel</a:t>
            </a:r>
          </a:p>
          <a:p>
            <a:pPr lvl="1"/>
            <a:r>
              <a:rPr lang="en-US" sz="3000" dirty="0" smtClean="0"/>
              <a:t>WC</a:t>
            </a:r>
          </a:p>
          <a:p>
            <a:pPr lvl="1"/>
            <a:r>
              <a:rPr lang="en-US" sz="3000" dirty="0" smtClean="0"/>
              <a:t>Titanium</a:t>
            </a:r>
          </a:p>
          <a:p>
            <a:pPr lvl="1"/>
            <a:r>
              <a:rPr lang="en-US" sz="3000" b="1" dirty="0" smtClean="0"/>
              <a:t>Glass</a:t>
            </a:r>
          </a:p>
          <a:p>
            <a:pPr marL="514350" indent="-514350">
              <a:buAutoNum type="arabicPeriod"/>
            </a:pPr>
            <a:r>
              <a:rPr lang="en-US" sz="3600" dirty="0" smtClean="0"/>
              <a:t>Which of the following is used as dielectric medium in EDM</a:t>
            </a:r>
          </a:p>
          <a:p>
            <a:pPr lvl="1"/>
            <a:r>
              <a:rPr lang="en-US" sz="3000" dirty="0" smtClean="0"/>
              <a:t>Tap water</a:t>
            </a:r>
          </a:p>
          <a:p>
            <a:pPr lvl="1"/>
            <a:r>
              <a:rPr lang="en-US" sz="3000" b="1" dirty="0" smtClean="0"/>
              <a:t>Kerosene</a:t>
            </a:r>
          </a:p>
          <a:p>
            <a:pPr lvl="1"/>
            <a:r>
              <a:rPr lang="en-US" sz="3000" dirty="0" smtClean="0"/>
              <a:t>NaCl solution</a:t>
            </a:r>
          </a:p>
          <a:p>
            <a:pPr lvl="1"/>
            <a:r>
              <a:rPr lang="en-US" sz="3000" dirty="0" smtClean="0"/>
              <a:t>KOH Solution</a:t>
            </a:r>
          </a:p>
          <a:p>
            <a:pPr marL="457200" lvl="1" indent="0">
              <a:buNone/>
            </a:pPr>
            <a:endParaRPr lang="en-US" dirty="0"/>
          </a:p>
        </p:txBody>
      </p:sp>
    </p:spTree>
    <p:extLst>
      <p:ext uri="{BB962C8B-B14F-4D97-AF65-F5344CB8AC3E}">
        <p14:creationId xmlns:p14="http://schemas.microsoft.com/office/powerpoint/2010/main" val="2744957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smtClean="0"/>
              <a:t>QUIZ</a:t>
            </a:r>
            <a:endParaRPr lang="en-US" dirty="0"/>
          </a:p>
        </p:txBody>
      </p:sp>
      <p:sp>
        <p:nvSpPr>
          <p:cNvPr id="3" name="Content Placeholder 2"/>
          <p:cNvSpPr>
            <a:spLocks noGrp="1"/>
          </p:cNvSpPr>
          <p:nvPr>
            <p:ph sz="half" idx="1"/>
          </p:nvPr>
        </p:nvSpPr>
        <p:spPr>
          <a:xfrm>
            <a:off x="0" y="990600"/>
            <a:ext cx="9144000" cy="5867400"/>
          </a:xfrm>
        </p:spPr>
        <p:txBody>
          <a:bodyPr>
            <a:normAutofit/>
          </a:bodyPr>
          <a:lstStyle/>
          <a:p>
            <a:pPr marL="0" indent="0">
              <a:buNone/>
            </a:pPr>
            <a:r>
              <a:rPr lang="en-US" sz="3200" dirty="0" smtClean="0"/>
              <a:t>3. EDM tool should not have</a:t>
            </a:r>
          </a:p>
          <a:p>
            <a:pPr lvl="1"/>
            <a:r>
              <a:rPr lang="en-US" sz="2800" dirty="0" smtClean="0"/>
              <a:t>High machinability</a:t>
            </a:r>
          </a:p>
          <a:p>
            <a:pPr lvl="1"/>
            <a:r>
              <a:rPr lang="en-US" sz="2800" b="1" dirty="0" smtClean="0"/>
              <a:t>Low thermal conductivity</a:t>
            </a:r>
          </a:p>
          <a:p>
            <a:pPr lvl="1"/>
            <a:r>
              <a:rPr lang="en-US" sz="2800" dirty="0" smtClean="0"/>
              <a:t>High melting point</a:t>
            </a:r>
          </a:p>
          <a:p>
            <a:pPr lvl="1"/>
            <a:r>
              <a:rPr lang="en-US" sz="2800" dirty="0" smtClean="0"/>
              <a:t>High specific heat</a:t>
            </a:r>
          </a:p>
          <a:p>
            <a:pPr marL="0" indent="0">
              <a:buNone/>
            </a:pPr>
            <a:r>
              <a:rPr lang="en-US" sz="3200" dirty="0" smtClean="0"/>
              <a:t>4. EDM tool material should be</a:t>
            </a:r>
          </a:p>
          <a:p>
            <a:pPr lvl="1"/>
            <a:r>
              <a:rPr lang="en-US" sz="2800" dirty="0" smtClean="0"/>
              <a:t>Electrical  insulator</a:t>
            </a:r>
          </a:p>
          <a:p>
            <a:pPr lvl="1"/>
            <a:r>
              <a:rPr lang="en-US" sz="2800" b="1" dirty="0" smtClean="0"/>
              <a:t>Electrically conductive</a:t>
            </a:r>
          </a:p>
          <a:p>
            <a:pPr lvl="1"/>
            <a:r>
              <a:rPr lang="en-US" sz="2800" dirty="0" smtClean="0"/>
              <a:t>Very hard</a:t>
            </a:r>
          </a:p>
          <a:p>
            <a:pPr lvl="1"/>
            <a:r>
              <a:rPr lang="en-US" sz="2800" dirty="0" smtClean="0"/>
              <a:t>thermal insulators</a:t>
            </a:r>
            <a:endParaRPr lang="en-US" sz="2800" dirty="0"/>
          </a:p>
        </p:txBody>
      </p:sp>
    </p:spTree>
    <p:extLst>
      <p:ext uri="{BB962C8B-B14F-4D97-AF65-F5344CB8AC3E}">
        <p14:creationId xmlns:p14="http://schemas.microsoft.com/office/powerpoint/2010/main" val="2786369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SOLVED PROBLEM</a:t>
            </a:r>
            <a:endParaRPr lang="en-US" b="1" u="sng"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0" y="1600200"/>
                <a:ext cx="9144000" cy="5257800"/>
              </a:xfrm>
            </p:spPr>
            <p:txBody>
              <a:bodyPr>
                <a:normAutofit/>
              </a:bodyPr>
              <a:lstStyle/>
              <a:p>
                <a:pPr marL="514350" indent="-514350">
                  <a:buAutoNum type="arabicPeriod"/>
                </a:pPr>
                <a:r>
                  <a:rPr lang="en-US" sz="3200" dirty="0" smtClean="0"/>
                  <a:t>In a RC type generator, the maximum charging voltage is 80 V and the charging capacitor is 100 </a:t>
                </a:r>
                <a:r>
                  <a:rPr lang="el-GR" sz="3200" dirty="0" smtClean="0"/>
                  <a:t>μ</a:t>
                </a:r>
                <a:r>
                  <a:rPr lang="en-US" sz="3200" dirty="0" smtClean="0"/>
                  <a:t>F. Determine spark energy.</a:t>
                </a:r>
              </a:p>
              <a:p>
                <a:pPr marL="0" indent="0">
                  <a:buNone/>
                </a:pPr>
                <a:endParaRPr lang="en-US" sz="3200" dirty="0" smtClean="0"/>
              </a:p>
              <a:p>
                <a:pPr marL="0" indent="0">
                  <a:buNone/>
                </a:pPr>
                <a:r>
                  <a:rPr lang="en-US" sz="3200" dirty="0" smtClean="0"/>
                  <a:t>Solution</a:t>
                </a:r>
              </a:p>
              <a:p>
                <a:pPr marL="0" indent="0">
                  <a:buNone/>
                </a:pPr>
                <a:endParaRPr lang="en-US" sz="3200" dirty="0" smtClean="0"/>
              </a:p>
              <a:p>
                <a:pPr marL="0" indent="0">
                  <a:buNone/>
                </a:pPr>
                <a14:m>
                  <m:oMath xmlns:m="http://schemas.openxmlformats.org/officeDocument/2006/math">
                    <m:sSub>
                      <m:sSubPr>
                        <m:ctrlPr>
                          <a:rPr lang="en-US" sz="3200" i="1" smtClean="0">
                            <a:latin typeface="Cambria Math"/>
                          </a:rPr>
                        </m:ctrlPr>
                      </m:sSubPr>
                      <m:e>
                        <m:r>
                          <a:rPr lang="en-US" sz="3200" b="0" i="1" smtClean="0">
                            <a:latin typeface="Cambria Math"/>
                          </a:rPr>
                          <m:t>𝐸</m:t>
                        </m:r>
                      </m:e>
                      <m:sub>
                        <m:r>
                          <a:rPr lang="en-US" sz="3200" b="0" i="1" smtClean="0">
                            <a:latin typeface="Cambria Math"/>
                          </a:rPr>
                          <m:t>𝑠</m:t>
                        </m:r>
                      </m:sub>
                    </m:sSub>
                    <m:r>
                      <a:rPr lang="en-US" sz="3200" b="0" i="1" smtClean="0">
                        <a:latin typeface="Cambria Math"/>
                      </a:rPr>
                      <m:t>=</m:t>
                    </m:r>
                    <m:f>
                      <m:fPr>
                        <m:ctrlPr>
                          <a:rPr lang="en-US" sz="3200" b="0" i="1" smtClean="0">
                            <a:latin typeface="Cambria Math"/>
                          </a:rPr>
                        </m:ctrlPr>
                      </m:fPr>
                      <m:num>
                        <m:r>
                          <a:rPr lang="en-US" sz="3200" b="0" i="1" smtClean="0">
                            <a:latin typeface="Cambria Math"/>
                          </a:rPr>
                          <m:t>1</m:t>
                        </m:r>
                      </m:num>
                      <m:den>
                        <m:r>
                          <a:rPr lang="en-US" sz="3200" b="0" i="1" smtClean="0">
                            <a:latin typeface="Cambria Math"/>
                          </a:rPr>
                          <m:t>2</m:t>
                        </m:r>
                      </m:den>
                    </m:f>
                    <m:r>
                      <a:rPr lang="en-US" sz="3200" b="0" i="1" smtClean="0">
                        <a:latin typeface="Cambria Math"/>
                      </a:rPr>
                      <m:t>𝐶</m:t>
                    </m:r>
                    <m:sSup>
                      <m:sSupPr>
                        <m:ctrlPr>
                          <a:rPr lang="en-US" sz="3200" b="0" i="1" smtClean="0">
                            <a:latin typeface="Cambria Math"/>
                          </a:rPr>
                        </m:ctrlPr>
                      </m:sSupPr>
                      <m:e>
                        <m:r>
                          <a:rPr lang="en-US" sz="3200" b="0" i="1" smtClean="0">
                            <a:latin typeface="Cambria Math"/>
                          </a:rPr>
                          <m:t>𝑉</m:t>
                        </m:r>
                      </m:e>
                      <m:sup>
                        <m:r>
                          <a:rPr lang="en-US" sz="3200" b="0" i="1" smtClean="0">
                            <a:latin typeface="Cambria Math"/>
                          </a:rPr>
                          <m:t>2</m:t>
                        </m:r>
                      </m:sup>
                    </m:sSup>
                  </m:oMath>
                </a14:m>
                <a:r>
                  <a:rPr lang="en-US" sz="3200" dirty="0" smtClean="0"/>
                  <a:t>=</a:t>
                </a:r>
                <a14:m>
                  <m:oMath xmlns:m="http://schemas.openxmlformats.org/officeDocument/2006/math">
                    <m:f>
                      <m:fPr>
                        <m:ctrlPr>
                          <a:rPr lang="en-US" sz="3200" i="1" dirty="0" smtClean="0">
                            <a:latin typeface="Cambria Math"/>
                          </a:rPr>
                        </m:ctrlPr>
                      </m:fPr>
                      <m:num>
                        <m:r>
                          <a:rPr lang="en-US" sz="3200" b="0" i="1" dirty="0" smtClean="0">
                            <a:latin typeface="Cambria Math"/>
                          </a:rPr>
                          <m:t>1</m:t>
                        </m:r>
                      </m:num>
                      <m:den>
                        <m:r>
                          <a:rPr lang="en-US" sz="3200" b="0" i="1" dirty="0" smtClean="0">
                            <a:latin typeface="Cambria Math"/>
                          </a:rPr>
                          <m:t>2</m:t>
                        </m:r>
                      </m:den>
                    </m:f>
                    <m:r>
                      <a:rPr lang="en-US" sz="3200" b="0" i="1" dirty="0" smtClean="0">
                        <a:latin typeface="Cambria Math"/>
                      </a:rPr>
                      <m:t> </m:t>
                    </m:r>
                  </m:oMath>
                </a14:m>
                <a:r>
                  <a:rPr lang="en-US" sz="3200" dirty="0" smtClean="0"/>
                  <a:t>X 100 X </a:t>
                </a:r>
                <a14:m>
                  <m:oMath xmlns:m="http://schemas.openxmlformats.org/officeDocument/2006/math">
                    <m:sSup>
                      <m:sSupPr>
                        <m:ctrlPr>
                          <a:rPr lang="en-US" sz="3200" i="1" smtClean="0">
                            <a:latin typeface="Cambria Math"/>
                          </a:rPr>
                        </m:ctrlPr>
                      </m:sSupPr>
                      <m:e>
                        <m:r>
                          <a:rPr lang="en-US" sz="3200" b="0" i="1" smtClean="0">
                            <a:latin typeface="Cambria Math"/>
                          </a:rPr>
                          <m:t>10</m:t>
                        </m:r>
                      </m:e>
                      <m:sup>
                        <m:r>
                          <a:rPr lang="en-US" sz="3200" b="0" i="1" smtClean="0">
                            <a:latin typeface="Cambria Math"/>
                          </a:rPr>
                          <m:t>−6</m:t>
                        </m:r>
                      </m:sup>
                    </m:sSup>
                  </m:oMath>
                </a14:m>
                <a:r>
                  <a:rPr lang="en-US" sz="3200" dirty="0" smtClean="0"/>
                  <a:t> X </a:t>
                </a:r>
                <a14:m>
                  <m:oMath xmlns:m="http://schemas.openxmlformats.org/officeDocument/2006/math">
                    <m:sSup>
                      <m:sSupPr>
                        <m:ctrlPr>
                          <a:rPr lang="en-US" sz="3200" i="1">
                            <a:latin typeface="Cambria Math"/>
                          </a:rPr>
                        </m:ctrlPr>
                      </m:sSupPr>
                      <m:e>
                        <m:r>
                          <a:rPr lang="en-US" sz="3200" i="1">
                            <a:latin typeface="Cambria Math"/>
                          </a:rPr>
                          <m:t>80</m:t>
                        </m:r>
                      </m:e>
                      <m:sup>
                        <m:r>
                          <a:rPr lang="en-US" sz="3200" i="1">
                            <a:latin typeface="Cambria Math"/>
                          </a:rPr>
                          <m:t>2</m:t>
                        </m:r>
                      </m:sup>
                    </m:sSup>
                  </m:oMath>
                </a14:m>
                <a:r>
                  <a:rPr lang="en-US" sz="3200" dirty="0" smtClean="0"/>
                  <a:t> = 0.32 J</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0" y="1600200"/>
                <a:ext cx="9144000" cy="5257800"/>
              </a:xfrm>
              <a:blipFill rotWithShape="1">
                <a:blip r:embed="rId2"/>
                <a:stretch>
                  <a:fillRect l="-1733" t="-1740"/>
                </a:stretch>
              </a:blipFill>
            </p:spPr>
            <p:txBody>
              <a:bodyPr/>
              <a:lstStyle/>
              <a:p>
                <a:r>
                  <a:rPr lang="en-US">
                    <a:noFill/>
                  </a:rPr>
                  <a:t> </a:t>
                </a:r>
              </a:p>
            </p:txBody>
          </p:sp>
        </mc:Fallback>
      </mc:AlternateContent>
    </p:spTree>
    <p:extLst>
      <p:ext uri="{BB962C8B-B14F-4D97-AF65-F5344CB8AC3E}">
        <p14:creationId xmlns:p14="http://schemas.microsoft.com/office/powerpoint/2010/main" val="355019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307" t="20663" r="37879" b="30359"/>
          <a:stretch/>
        </p:blipFill>
        <p:spPr bwMode="auto">
          <a:xfrm>
            <a:off x="-20444" y="0"/>
            <a:ext cx="94126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480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Mechanism of Material Removal</a:t>
            </a:r>
            <a:endParaRPr lang="en-US" b="1" u="sng" dirty="0"/>
          </a:p>
        </p:txBody>
      </p:sp>
      <p:sp>
        <p:nvSpPr>
          <p:cNvPr id="3" name="Content Placeholder 2"/>
          <p:cNvSpPr>
            <a:spLocks noGrp="1"/>
          </p:cNvSpPr>
          <p:nvPr>
            <p:ph sz="half" idx="1"/>
          </p:nvPr>
        </p:nvSpPr>
        <p:spPr>
          <a:xfrm>
            <a:off x="0" y="1600200"/>
            <a:ext cx="9144000" cy="5257800"/>
          </a:xfrm>
        </p:spPr>
        <p:txBody>
          <a:bodyPr>
            <a:normAutofit/>
          </a:bodyPr>
          <a:lstStyle/>
          <a:p>
            <a:r>
              <a:rPr lang="en-US" sz="3200" dirty="0" smtClean="0"/>
              <a:t>Potential </a:t>
            </a:r>
            <a:r>
              <a:rPr lang="en-US" sz="3200" dirty="0" smtClean="0"/>
              <a:t>differences</a:t>
            </a:r>
          </a:p>
          <a:p>
            <a:endParaRPr lang="en-US" sz="3200" dirty="0" smtClean="0"/>
          </a:p>
          <a:p>
            <a:r>
              <a:rPr lang="en-US" sz="3200" dirty="0" smtClean="0"/>
              <a:t>Generally tool negative and work </a:t>
            </a:r>
            <a:r>
              <a:rPr lang="en-US" sz="3200" dirty="0" smtClean="0"/>
              <a:t>positive</a:t>
            </a:r>
          </a:p>
          <a:p>
            <a:endParaRPr lang="en-US" sz="3200" dirty="0" smtClean="0"/>
          </a:p>
          <a:p>
            <a:r>
              <a:rPr lang="en-US" sz="3200" dirty="0" smtClean="0"/>
              <a:t>Electric field is </a:t>
            </a:r>
            <a:r>
              <a:rPr lang="en-US" sz="3200" dirty="0" smtClean="0"/>
              <a:t>established</a:t>
            </a:r>
          </a:p>
          <a:p>
            <a:endParaRPr lang="en-US" sz="3200" dirty="0" smtClean="0"/>
          </a:p>
          <a:p>
            <a:r>
              <a:rPr lang="en-US" sz="3200" dirty="0" smtClean="0"/>
              <a:t>Tool and work </a:t>
            </a:r>
            <a:r>
              <a:rPr lang="en-US" sz="3200" dirty="0" smtClean="0"/>
              <a:t>piece-conductor </a:t>
            </a:r>
            <a:r>
              <a:rPr lang="en-US" sz="3200" dirty="0" smtClean="0"/>
              <a:t>of electricity</a:t>
            </a:r>
          </a:p>
        </p:txBody>
      </p:sp>
    </p:spTree>
    <p:extLst>
      <p:ext uri="{BB962C8B-B14F-4D97-AF65-F5344CB8AC3E}">
        <p14:creationId xmlns:p14="http://schemas.microsoft.com/office/powerpoint/2010/main" val="473571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9144000" cy="6858000"/>
          </a:xfrm>
        </p:spPr>
        <p:txBody>
          <a:bodyPr>
            <a:noAutofit/>
          </a:bodyPr>
          <a:lstStyle/>
          <a:p>
            <a:pPr marL="0" indent="0" algn="ctr">
              <a:buNone/>
            </a:pPr>
            <a:r>
              <a:rPr lang="en-US" sz="3200" b="1" u="sng" dirty="0"/>
              <a:t>Mechanism of Material </a:t>
            </a:r>
            <a:r>
              <a:rPr lang="en-US" sz="3200" b="1" u="sng" dirty="0" smtClean="0"/>
              <a:t>Removal (CONT’D)</a:t>
            </a:r>
            <a:endParaRPr lang="en-US" sz="3200" dirty="0" smtClean="0"/>
          </a:p>
          <a:p>
            <a:r>
              <a:rPr lang="en-US" sz="3200" dirty="0" smtClean="0"/>
              <a:t>This </a:t>
            </a:r>
            <a:r>
              <a:rPr lang="en-US" sz="3200" dirty="0" smtClean="0"/>
              <a:t>free electrons are available</a:t>
            </a:r>
          </a:p>
          <a:p>
            <a:r>
              <a:rPr lang="en-US" sz="3200" dirty="0" smtClean="0"/>
              <a:t>If the work function is low, electrons get emitted from tool</a:t>
            </a:r>
          </a:p>
          <a:p>
            <a:r>
              <a:rPr lang="en-US" sz="3200" dirty="0" smtClean="0"/>
              <a:t>Cold emission of electrons and acceleration of same</a:t>
            </a:r>
          </a:p>
          <a:p>
            <a:r>
              <a:rPr lang="en-US" sz="3200" dirty="0" smtClean="0"/>
              <a:t>Collision of electron with dielectric molecules</a:t>
            </a:r>
          </a:p>
          <a:p>
            <a:r>
              <a:rPr lang="en-US" sz="3200" dirty="0" smtClean="0"/>
              <a:t>Secondary and tertiary collision – plasma channel</a:t>
            </a:r>
          </a:p>
          <a:p>
            <a:r>
              <a:rPr lang="en-US" sz="3200" dirty="0" smtClean="0"/>
              <a:t>Avalanche motion of electrons – spark</a:t>
            </a:r>
          </a:p>
          <a:p>
            <a:r>
              <a:rPr lang="en-US" sz="3200" dirty="0" smtClean="0"/>
              <a:t>Impingement of work piece by high energy electron</a:t>
            </a:r>
          </a:p>
          <a:p>
            <a:r>
              <a:rPr lang="en-US" sz="3200" dirty="0" smtClean="0"/>
              <a:t>High temperature on work piece</a:t>
            </a:r>
          </a:p>
          <a:p>
            <a:r>
              <a:rPr lang="en-US" sz="3200" dirty="0" smtClean="0"/>
              <a:t>Sh</a:t>
            </a:r>
            <a:r>
              <a:rPr lang="en-US" sz="3200" dirty="0" smtClean="0"/>
              <a:t>ock </a:t>
            </a:r>
            <a:r>
              <a:rPr lang="en-US" sz="3200" dirty="0" smtClean="0"/>
              <a:t>wave – material removal</a:t>
            </a:r>
            <a:endParaRPr lang="en-US" sz="3200" dirty="0"/>
          </a:p>
        </p:txBody>
      </p:sp>
    </p:spTree>
    <p:extLst>
      <p:ext uri="{BB962C8B-B14F-4D97-AF65-F5344CB8AC3E}">
        <p14:creationId xmlns:p14="http://schemas.microsoft.com/office/powerpoint/2010/main" val="2484448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07" t="20357" r="58690" b="56522"/>
          <a:stretch/>
        </p:blipFill>
        <p:spPr bwMode="auto">
          <a:xfrm>
            <a:off x="-7434" y="0"/>
            <a:ext cx="915143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922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waveform not continuous to get a spark not arc</a:t>
            </a:r>
            <a:endParaRPr lang="en-US"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021" t="20969" r="35123" b="30972"/>
          <a:stretch/>
        </p:blipFill>
        <p:spPr bwMode="auto">
          <a:xfrm>
            <a:off x="0" y="1752599"/>
            <a:ext cx="9144000" cy="510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252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782</Words>
  <Application>Microsoft Office PowerPoint</Application>
  <PresentationFormat>On-screen Show (4:3)</PresentationFormat>
  <Paragraphs>135</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NTM: ELECTRO DISCHARGE MACHINING ME 270</vt:lpstr>
      <vt:lpstr>INSTRUCTIONAL OBJECTIVE</vt:lpstr>
      <vt:lpstr>INSTRUCTIONAL OBJECTIVES</vt:lpstr>
      <vt:lpstr>Classification of NTM Processes</vt:lpstr>
      <vt:lpstr>PowerPoint Presentation</vt:lpstr>
      <vt:lpstr>Mechanism of Material Removal</vt:lpstr>
      <vt:lpstr>PowerPoint Presentation</vt:lpstr>
      <vt:lpstr>PowerPoint Presentation</vt:lpstr>
      <vt:lpstr>Step waveform not continuous to get a spark not arc</vt:lpstr>
      <vt:lpstr>Parameters, ton, toff, Voc, Vw</vt:lpstr>
      <vt:lpstr>PowerPoint Presentation</vt:lpstr>
      <vt:lpstr>Process Parameters in EDM</vt:lpstr>
      <vt:lpstr>PowerPoint Presentation</vt:lpstr>
      <vt:lpstr>Characteristics of EDM</vt:lpstr>
      <vt:lpstr>PowerPoint Presentation</vt:lpstr>
      <vt:lpstr>PowerPoint Presentation</vt:lpstr>
      <vt:lpstr>PowerPoint Presentation</vt:lpstr>
      <vt:lpstr>TAPER CUT AND OVER CUT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QUALITY ISSUES IN EDM</vt:lpstr>
      <vt:lpstr>PowerPoint Presentation</vt:lpstr>
      <vt:lpstr>PowerPoint Presentation</vt:lpstr>
      <vt:lpstr>EDM EQUIPMENT</vt:lpstr>
      <vt:lpstr>TYPES OF EDM GENERATORS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QUIZ</vt:lpstr>
      <vt:lpstr>QUIZ</vt:lpstr>
      <vt:lpstr>SOLVED PROBLEM</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NTM: ELECTRO DISCHARGE MACHINING ME 270</dc:title>
  <dc:creator>Dr Takyi</dc:creator>
  <cp:lastModifiedBy>Guest</cp:lastModifiedBy>
  <cp:revision>35</cp:revision>
  <dcterms:created xsi:type="dcterms:W3CDTF">2015-03-02T00:49:45Z</dcterms:created>
  <dcterms:modified xsi:type="dcterms:W3CDTF">2015-03-05T08:57:20Z</dcterms:modified>
</cp:coreProperties>
</file>